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453" r:id="rId3"/>
    <p:sldId id="318" r:id="rId4"/>
    <p:sldId id="315" r:id="rId5"/>
    <p:sldId id="462" r:id="rId6"/>
    <p:sldId id="461" r:id="rId7"/>
    <p:sldId id="471" r:id="rId8"/>
    <p:sldId id="488" r:id="rId9"/>
    <p:sldId id="489" r:id="rId10"/>
    <p:sldId id="464" r:id="rId11"/>
    <p:sldId id="465" r:id="rId12"/>
    <p:sldId id="468" r:id="rId13"/>
    <p:sldId id="470" r:id="rId14"/>
    <p:sldId id="477" r:id="rId15"/>
    <p:sldId id="469" r:id="rId16"/>
    <p:sldId id="479" r:id="rId17"/>
    <p:sldId id="492" r:id="rId18"/>
    <p:sldId id="472" r:id="rId19"/>
    <p:sldId id="466" r:id="rId20"/>
    <p:sldId id="467" r:id="rId21"/>
    <p:sldId id="480" r:id="rId22"/>
    <p:sldId id="473" r:id="rId23"/>
    <p:sldId id="493" r:id="rId24"/>
    <p:sldId id="474" r:id="rId25"/>
    <p:sldId id="475" r:id="rId26"/>
    <p:sldId id="476" r:id="rId27"/>
    <p:sldId id="484" r:id="rId28"/>
    <p:sldId id="494" r:id="rId29"/>
    <p:sldId id="495" r:id="rId30"/>
    <p:sldId id="482" r:id="rId31"/>
    <p:sldId id="485" r:id="rId32"/>
    <p:sldId id="483" r:id="rId33"/>
    <p:sldId id="486" r:id="rId34"/>
    <p:sldId id="487" r:id="rId35"/>
    <p:sldId id="496" r:id="rId36"/>
    <p:sldId id="490" r:id="rId37"/>
    <p:sldId id="491" r:id="rId38"/>
    <p:sldId id="497" r:id="rId39"/>
    <p:sldId id="336" r:id="rId40"/>
    <p:sldId id="498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6" autoAdjust="0"/>
    <p:restoredTop sz="91079" autoAdjust="0"/>
  </p:normalViewPr>
  <p:slideViewPr>
    <p:cSldViewPr snapToGrid="0" snapToObjects="1">
      <p:cViewPr>
        <p:scale>
          <a:sx n="79" d="100"/>
          <a:sy n="79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2/7/2016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04 – </a:t>
            </a:r>
            <a:r>
              <a:rPr lang="en-US" altLang="en-US" dirty="0" smtClean="0"/>
              <a:t>Expressions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</a:t>
            </a:r>
            <a:r>
              <a:rPr lang="en-US" dirty="0" smtClean="0">
                <a:ea typeface="+mn-ea"/>
              </a:rPr>
              <a:t>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6160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slides by Shawn </a:t>
            </a:r>
            <a:r>
              <a:rPr lang="en-US" dirty="0" err="1" smtClean="0"/>
              <a:t>Lupoli</a:t>
            </a:r>
            <a:r>
              <a:rPr lang="en-US" dirty="0" smtClean="0"/>
              <a:t> and Max </a:t>
            </a:r>
            <a:r>
              <a:rPr lang="en-US" dirty="0" err="1"/>
              <a:t>Morawski</a:t>
            </a:r>
            <a:r>
              <a:rPr lang="en-US" dirty="0"/>
              <a:t> at </a:t>
            </a:r>
            <a:r>
              <a:rPr lang="en-US" dirty="0" smtClean="0"/>
              <a:t>UMBC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in Python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792389"/>
              </p:ext>
            </p:extLst>
          </p:nvPr>
        </p:nvGraphicFramePr>
        <p:xfrm>
          <a:off x="457200" y="1970088"/>
          <a:ext cx="8229600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0695"/>
                <a:gridCol w="5678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Addition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Subtraction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Multiplication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Integer division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Modulo</a:t>
                      </a:r>
                      <a:r>
                        <a:rPr lang="en-US" sz="2800" baseline="0" dirty="0" smtClean="0"/>
                        <a:t>  (remainder)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	Exponentiation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7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Addition &amp;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“Lowest” priority in the order of operations</a:t>
            </a:r>
          </a:p>
          <a:p>
            <a:pPr lvl="1"/>
            <a:r>
              <a:rPr lang="en-US" sz="3200" dirty="0" smtClean="0"/>
              <a:t>Can only change this with parentheses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cash = cash - bills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+ 7) / 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((2 + 4) * 5) / (9 - 6)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13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 smtClean="0"/>
              <a:t>Operators – Multiplication &amp;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priority in the order of operations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 </a:t>
            </a:r>
            <a:r>
              <a:rPr lang="en-US" dirty="0" smtClean="0"/>
              <a:t>addition and subtraction</a:t>
            </a:r>
          </a:p>
          <a:p>
            <a:r>
              <a:rPr lang="en-US" dirty="0" smtClean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= subtotal * 0.06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area = PI * (radius * radius)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totalDays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hours / 24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01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 smtClean="0"/>
              <a:t>Reminder: integers (or </a:t>
            </a:r>
            <a:r>
              <a:rPr lang="en-US" dirty="0" err="1" smtClean="0"/>
              <a:t>ints</a:t>
            </a:r>
            <a:r>
              <a:rPr lang="en-US" dirty="0" smtClean="0"/>
              <a:t>) are </a:t>
            </a:r>
            <a:r>
              <a:rPr lang="en-US" b="1" dirty="0" smtClean="0"/>
              <a:t>whole numbers</a:t>
            </a:r>
          </a:p>
          <a:p>
            <a:pPr lvl="1"/>
            <a:r>
              <a:rPr lang="en-US" sz="3200" dirty="0" smtClean="0"/>
              <a:t>What do you think integer division is?</a:t>
            </a:r>
            <a:endParaRPr lang="en-US" sz="3200" dirty="0"/>
          </a:p>
          <a:p>
            <a:pPr lvl="3"/>
            <a:endParaRPr lang="en-US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Integer division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Division done without decimals</a:t>
            </a:r>
          </a:p>
          <a:p>
            <a:pPr lvl="1"/>
            <a:r>
              <a:rPr lang="en-US" dirty="0" smtClean="0"/>
              <a:t>And the remainder is discarded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714764" y="3588249"/>
            <a:ext cx="540164" cy="375103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Integer 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Integer division uses double slashes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 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//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//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// 17 // 5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1.4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0.25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829" y="5978884"/>
            <a:ext cx="343639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evaluate from left to right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31758" y="6209716"/>
            <a:ext cx="321707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1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Modulo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“modulo,” “modulus,” or “mod”</a:t>
            </a:r>
          </a:p>
          <a:p>
            <a:pPr lvl="3"/>
            <a:endParaRPr lang="en-US" sz="1400" dirty="0"/>
          </a:p>
          <a:p>
            <a:r>
              <a:rPr lang="en-US" dirty="0" smtClean="0"/>
              <a:t>Example: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5 = 2</a:t>
            </a:r>
          </a:p>
          <a:p>
            <a:pPr lvl="1"/>
            <a:r>
              <a:rPr lang="en-US" dirty="0" smtClean="0"/>
              <a:t>What do you think mod does?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Remember division in grade school?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Modulo </a:t>
            </a:r>
            <a:r>
              <a:rPr lang="en-US" dirty="0" smtClean="0"/>
              <a:t>gives you the </a:t>
            </a:r>
            <a:r>
              <a:rPr lang="en-US" dirty="0" smtClean="0"/>
              <a:t>remainder</a:t>
            </a:r>
          </a:p>
          <a:p>
            <a:pPr lvl="1"/>
            <a:r>
              <a:rPr lang="en-US" dirty="0" smtClean="0"/>
              <a:t>The “opposite” of integer division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27120" y="3588248"/>
            <a:ext cx="311555" cy="375103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 uses the percent sign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%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% 9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17 % 6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22 % 4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48692451673 % 2 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  1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3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of a modulo operation will always be:</a:t>
            </a:r>
          </a:p>
          <a:p>
            <a:pPr lvl="1"/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No less than 0</a:t>
            </a:r>
          </a:p>
          <a:p>
            <a:pPr lvl="1"/>
            <a:r>
              <a:rPr lang="en-US" dirty="0" smtClean="0"/>
              <a:t>No more than the divisor minus 1</a:t>
            </a:r>
          </a:p>
          <a:p>
            <a:pPr lvl="3"/>
            <a:endParaRPr lang="en-US" dirty="0"/>
          </a:p>
          <a:p>
            <a:r>
              <a:rPr lang="en-US" sz="2800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 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21 % 3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13 %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=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417014" y="4930963"/>
            <a:ext cx="3080084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2892" y="5811745"/>
            <a:ext cx="240968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 less than zero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3874168" y="5620896"/>
            <a:ext cx="2318724" cy="4216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92892" y="4532451"/>
            <a:ext cx="240968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 more than the divisor minus 1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3874168" y="4947950"/>
            <a:ext cx="2318724" cy="2169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629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–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“Exponentiation” is just another word for raising one number to the power of another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binary8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** 8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squareArea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cubeVolume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length **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squareRoot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 (0.5)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63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evaluated from left to right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can change this ordering?</a:t>
            </a:r>
          </a:p>
          <a:p>
            <a:pPr lvl="1"/>
            <a:r>
              <a:rPr lang="en-US" dirty="0" smtClean="0"/>
              <a:t>Parentheses!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5169563" y="2011653"/>
            <a:ext cx="3372853" cy="5991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 what</a:t>
            </a:r>
            <a:r>
              <a:rPr kumimoji="0" lang="en-US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direction?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5773"/>
              </p:ext>
            </p:extLst>
          </p:nvPr>
        </p:nvGraphicFramePr>
        <p:xfrm>
          <a:off x="1572127" y="2636242"/>
          <a:ext cx="6096000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Operator(s)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Priority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highest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  *  //  %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   -</a:t>
                      </a:r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lowest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86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Rules for naming</a:t>
            </a:r>
          </a:p>
          <a:p>
            <a:pPr lvl="1"/>
            <a:r>
              <a:rPr lang="en-US" dirty="0" smtClean="0"/>
              <a:t>Different types</a:t>
            </a:r>
          </a:p>
          <a:p>
            <a:pPr lvl="1"/>
            <a:r>
              <a:rPr lang="en-US" dirty="0" smtClean="0"/>
              <a:t>How to use them</a:t>
            </a:r>
          </a:p>
          <a:p>
            <a:r>
              <a:rPr lang="en-US" dirty="0" smtClean="0"/>
              <a:t>Printing output to the screen</a:t>
            </a:r>
          </a:p>
          <a:p>
            <a:r>
              <a:rPr lang="en-US" dirty="0" smtClean="0"/>
              <a:t>Getting input from the user</a:t>
            </a:r>
          </a:p>
          <a:p>
            <a:pPr lvl="1"/>
            <a:r>
              <a:rPr lang="en-US" dirty="0" smtClean="0"/>
              <a:t>Mad Libs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06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in Python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3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kinds of variables!</a:t>
            </a:r>
          </a:p>
          <a:p>
            <a:pPr lvl="1"/>
            <a:r>
              <a:rPr lang="en-US" sz="3200" dirty="0" smtClean="0"/>
              <a:t>Numbers</a:t>
            </a:r>
            <a:endParaRPr lang="en-US" dirty="0" smtClean="0"/>
          </a:p>
          <a:p>
            <a:pPr lvl="2"/>
            <a:r>
              <a:rPr lang="en-US" sz="3200" dirty="0" smtClean="0"/>
              <a:t>Whole numbers	(Integers)</a:t>
            </a:r>
          </a:p>
          <a:p>
            <a:pPr lvl="2"/>
            <a:r>
              <a:rPr lang="en-US" sz="3200" dirty="0" smtClean="0"/>
              <a:t>Decimals				(Floats)</a:t>
            </a:r>
            <a:endParaRPr lang="en-US" sz="3200" dirty="0"/>
          </a:p>
          <a:p>
            <a:pPr lvl="1"/>
            <a:r>
              <a:rPr lang="en-US" sz="3200" dirty="0" smtClean="0"/>
              <a:t>Booleans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3200" dirty="0" smtClean="0"/>
              <a:t> and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3200" dirty="0" smtClean="0"/>
              <a:t>)</a:t>
            </a:r>
            <a:endParaRPr lang="en-US" sz="3200" dirty="0"/>
          </a:p>
          <a:p>
            <a:pPr lvl="1"/>
            <a:r>
              <a:rPr lang="en-US" sz="3200" dirty="0"/>
              <a:t>Strings (collections of characters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77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 Variable’s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what type a variable is,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type()</a:t>
            </a:r>
          </a:p>
          <a:p>
            <a:pPr lvl="3"/>
            <a:endParaRPr lang="en-US" dirty="0"/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a = 3.0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type(a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'float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965032" y="3502747"/>
            <a:ext cx="3926306" cy="2078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b = "moo"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type(b)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119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in class and the slides, you’ll see use of Python’s “interactive” interpreter</a:t>
            </a:r>
          </a:p>
          <a:p>
            <a:pPr lvl="1"/>
            <a:r>
              <a:rPr lang="en-US" dirty="0" smtClean="0"/>
              <a:t>Evaluates each line of code as it’s typed in</a:t>
            </a:r>
          </a:p>
          <a:p>
            <a:pPr lvl="2"/>
            <a:endParaRPr lang="en-US" dirty="0"/>
          </a:p>
          <a:p>
            <a:pPr marL="2743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print("Hello")</a:t>
            </a:r>
          </a:p>
          <a:p>
            <a:pPr marL="2743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743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4 + 7</a:t>
            </a:r>
          </a:p>
          <a:p>
            <a:pPr marL="2743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2743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57046" y="4499225"/>
            <a:ext cx="283881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where the user types their code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189640" y="5712841"/>
            <a:ext cx="708591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89639" y="4809170"/>
            <a:ext cx="708591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189638" y="3974981"/>
            <a:ext cx="708591" cy="461449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11260" y="4897622"/>
            <a:ext cx="302329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lines without a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 are Python’s response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07313" y="4638537"/>
            <a:ext cx="1503947" cy="401357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53853" y="5323843"/>
            <a:ext cx="2057407" cy="13154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1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Division: Floats and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Floats (decimals) and integers (whole numbers) behave very differently in Python</a:t>
            </a:r>
          </a:p>
          <a:p>
            <a:pPr lvl="1"/>
            <a:r>
              <a:rPr lang="en-US" dirty="0" smtClean="0"/>
              <a:t>And in many other programming languages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Biggest </a:t>
            </a:r>
            <a:r>
              <a:rPr lang="en-US" dirty="0" smtClean="0"/>
              <a:t>difference is with how division works</a:t>
            </a:r>
          </a:p>
          <a:p>
            <a:pPr lvl="1"/>
            <a:r>
              <a:rPr lang="en-US" dirty="0" smtClean="0"/>
              <a:t>Python 3 </a:t>
            </a:r>
            <a:r>
              <a:rPr lang="en-US" dirty="0" smtClean="0"/>
              <a:t>automatically performs </a:t>
            </a:r>
            <a:r>
              <a:rPr lang="en-US" dirty="0"/>
              <a:t>decimal </a:t>
            </a:r>
            <a:r>
              <a:rPr lang="en-US" dirty="0" smtClean="0"/>
              <a:t>division</a:t>
            </a:r>
          </a:p>
          <a:p>
            <a:pPr lvl="2"/>
            <a:r>
              <a:rPr lang="en-US" sz="2800" dirty="0" smtClean="0"/>
              <a:t>Have </a:t>
            </a:r>
            <a:r>
              <a:rPr lang="en-US" sz="2800" dirty="0" smtClean="0"/>
              <a:t>to explicitly call integer division</a:t>
            </a:r>
          </a:p>
          <a:p>
            <a:pPr lvl="1"/>
            <a:r>
              <a:rPr lang="en-US" dirty="0" smtClean="0"/>
              <a:t>Floats also automatically </a:t>
            </a:r>
            <a:r>
              <a:rPr lang="en-US" dirty="0" smtClean="0"/>
              <a:t>perform decimal division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56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4137" cy="4156799"/>
          </a:xfrm>
        </p:spPr>
        <p:txBody>
          <a:bodyPr/>
          <a:lstStyle/>
          <a:p>
            <a:r>
              <a:rPr lang="en-US" dirty="0" smtClean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3.0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/  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 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// 7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92961" y="2538669"/>
            <a:ext cx="4608048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1.3333333333333333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1.0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4.0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66022" y="4150629"/>
            <a:ext cx="955768" cy="375103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866022" y="5169303"/>
            <a:ext cx="955768" cy="375103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6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base 10, some numbers are approximated:</a:t>
            </a:r>
          </a:p>
          <a:p>
            <a:pPr lvl="1"/>
            <a:r>
              <a:rPr lang="en-US" dirty="0" smtClean="0"/>
              <a:t>0.66666666666666666666666667…</a:t>
            </a:r>
          </a:p>
          <a:p>
            <a:pPr lvl="1"/>
            <a:r>
              <a:rPr lang="en-US" dirty="0" smtClean="0"/>
              <a:t>3.14159265358979323846264338328…</a:t>
            </a:r>
          </a:p>
          <a:p>
            <a:r>
              <a:rPr lang="en-US" dirty="0" smtClean="0"/>
              <a:t>The same is true for base 2</a:t>
            </a:r>
          </a:p>
          <a:p>
            <a:pPr lvl="1"/>
            <a:r>
              <a:rPr lang="en-US" dirty="0" smtClean="0"/>
              <a:t>0.00011001100110011001100… (0.1 in base 10)</a:t>
            </a:r>
          </a:p>
          <a:p>
            <a:r>
              <a:rPr lang="en-US" dirty="0" smtClean="0"/>
              <a:t>This leads to rounding errors with floats</a:t>
            </a:r>
          </a:p>
          <a:p>
            <a:pPr lvl="1"/>
            <a:r>
              <a:rPr lang="en-US" b="1" dirty="0" smtClean="0"/>
              <a:t>General rule</a:t>
            </a:r>
            <a:r>
              <a:rPr lang="en-US" dirty="0" smtClean="0"/>
              <a:t>: Don’t </a:t>
            </a:r>
            <a:r>
              <a:rPr lang="en-US" dirty="0" smtClean="0"/>
              <a:t>compare floats </a:t>
            </a:r>
            <a:r>
              <a:rPr lang="en-US" dirty="0" smtClean="0"/>
              <a:t>for equality after </a:t>
            </a:r>
            <a:r>
              <a:rPr lang="en-US" dirty="0" smtClean="0"/>
              <a:t>you’ve done </a:t>
            </a:r>
            <a:r>
              <a:rPr lang="en-US" dirty="0" smtClean="0"/>
              <a:t>division on them!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455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change a variable from one type to another using casting</a:t>
            </a:r>
          </a:p>
          <a:p>
            <a:pPr lvl="3"/>
            <a:endParaRPr lang="en-US" dirty="0"/>
          </a:p>
          <a:p>
            <a:r>
              <a:rPr lang="en-US" dirty="0" smtClean="0"/>
              <a:t>Example: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e = 2.718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'2.718'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875547" y="3898232"/>
            <a:ext cx="1612232" cy="72189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87778" y="3667399"/>
            <a:ext cx="332071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type you want to cast to, then the variable to cast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i="1" dirty="0" smtClean="0">
                <a:latin typeface="+mj-lt"/>
                <a:cs typeface="Courier New" panose="02070309020205020404" pitchFamily="49" charset="0"/>
              </a:rPr>
              <a:t>“change e to an integer”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9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Casting alone doesn’t change a variable’s type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"201"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To make an actual change, you need to </a:t>
            </a:r>
            <a:br>
              <a:rPr lang="en-US" dirty="0" smtClean="0"/>
            </a:br>
            <a:r>
              <a:rPr lang="en-US" dirty="0" smtClean="0"/>
              <a:t>“save” it with the assignment operator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cxnSp>
        <p:nvCxnSpPr>
          <p:cNvPr id="6" name="Straight Arrow Connector 5"/>
          <p:cNvCxnSpPr>
            <a:endCxn id="7" idx="1"/>
          </p:cNvCxnSpPr>
          <p:nvPr/>
        </p:nvCxnSpPr>
        <p:spPr>
          <a:xfrm>
            <a:off x="4319336" y="3200402"/>
            <a:ext cx="926431" cy="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45767" y="2969570"/>
            <a:ext cx="33207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cast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courseNum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as an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endCxn id="13" idx="1"/>
          </p:cNvCxnSpPr>
          <p:nvPr/>
        </p:nvCxnSpPr>
        <p:spPr>
          <a:xfrm>
            <a:off x="3513221" y="4497581"/>
            <a:ext cx="1732545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45766" y="4266748"/>
            <a:ext cx="33207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type is still a string (!?)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3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to a Type: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assignment operator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/>
              <a:t>) to actually change the variable’s type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"201"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type(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courseNum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9" name="Rounded Rectangle 8"/>
          <p:cNvSpPr/>
          <p:nvPr/>
        </p:nvSpPr>
        <p:spPr>
          <a:xfrm>
            <a:off x="1613503" y="4916418"/>
            <a:ext cx="2236601" cy="461449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11" idx="1"/>
          </p:cNvCxnSpPr>
          <p:nvPr/>
        </p:nvCxnSpPr>
        <p:spPr>
          <a:xfrm flipH="1">
            <a:off x="3850104" y="4078705"/>
            <a:ext cx="1287379" cy="83771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37483" y="3663206"/>
            <a:ext cx="381401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is what actually causes the variable’s type to change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5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Constants?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are values that are </a:t>
            </a:r>
            <a:r>
              <a:rPr lang="en-US" b="1" u="sng" dirty="0" smtClean="0"/>
              <a:t>not</a:t>
            </a:r>
            <a:r>
              <a:rPr lang="en-US" dirty="0" smtClean="0"/>
              <a:t> generated by the user or by the code</a:t>
            </a:r>
          </a:p>
          <a:p>
            <a:pPr lvl="1"/>
            <a:r>
              <a:rPr lang="en-US" sz="3200" dirty="0" smtClean="0"/>
              <a:t>But are used a great deal in the program</a:t>
            </a:r>
          </a:p>
          <a:p>
            <a:pPr lvl="3"/>
            <a:endParaRPr lang="en-US" dirty="0"/>
          </a:p>
          <a:p>
            <a:r>
              <a:rPr lang="en-US" dirty="0" smtClean="0"/>
              <a:t>Constants should be ALL CAPS with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dirty="0" smtClean="0"/>
              <a:t>” (underscore) to separate the words</a:t>
            </a:r>
          </a:p>
          <a:p>
            <a:pPr lvl="1"/>
            <a:r>
              <a:rPr lang="en-US" sz="3200" dirty="0" smtClean="0"/>
              <a:t>Coding standards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64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the total for a shopping order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MD_TAX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0.06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input("Enter subtotal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subtotal * MD_TAX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total = tax + subtotal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("Your total is:", total)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3201664" y="2562460"/>
            <a:ext cx="1144264" cy="48152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39653" y="2572391"/>
            <a:ext cx="451184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easy to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update if tax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rate changes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72989" y="4331387"/>
            <a:ext cx="1540043" cy="126331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79695" y="5683196"/>
            <a:ext cx="297180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know exactly what this number is for</a:t>
            </a:r>
            <a:endParaRPr lang="en-US" sz="2400" b="1" i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37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“Magic” numbers are numbers used directly in the code – should be replaced with constants</a:t>
            </a:r>
          </a:p>
          <a:p>
            <a:pPr lvl="3"/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Mathematical numbers (pi, e, etc.)</a:t>
            </a:r>
          </a:p>
          <a:p>
            <a:pPr lvl="1"/>
            <a:r>
              <a:rPr lang="en-US" dirty="0" smtClean="0"/>
              <a:t>Program properties (window size, min and max)</a:t>
            </a:r>
          </a:p>
          <a:p>
            <a:pPr lvl="1"/>
            <a:r>
              <a:rPr lang="en-US" dirty="0" smtClean="0"/>
              <a:t>Important values (tax rate, maximum number of students, credits required to graduate, etc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95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Numbers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6" cy="4156799"/>
          </a:xfrm>
        </p:spPr>
        <p:txBody>
          <a:bodyPr/>
          <a:lstStyle/>
          <a:p>
            <a:r>
              <a:rPr lang="en-US" dirty="0" smtClean="0"/>
              <a:t>You’re looking at the code for a virtual casino</a:t>
            </a:r>
          </a:p>
          <a:p>
            <a:pPr lvl="1"/>
            <a:r>
              <a:rPr lang="en-US" dirty="0" smtClean="0"/>
              <a:t>You see the number 21</a:t>
            </a:r>
          </a:p>
          <a:p>
            <a:pPr lvl="1"/>
            <a:r>
              <a:rPr lang="en-US" dirty="0" smtClean="0"/>
              <a:t>What does it mean?</a:t>
            </a:r>
          </a:p>
          <a:p>
            <a:pPr lvl="3"/>
            <a:endParaRPr lang="en-US" dirty="0"/>
          </a:p>
          <a:p>
            <a:r>
              <a:rPr lang="en-US" dirty="0" smtClean="0"/>
              <a:t>Blackjack? Drinking age? VIP room numbers?</a:t>
            </a:r>
          </a:p>
          <a:p>
            <a:endParaRPr lang="en-US" dirty="0" smtClean="0"/>
          </a:p>
          <a:p>
            <a:r>
              <a:rPr lang="en-US" dirty="0" smtClean="0"/>
              <a:t>Constants make it easy to update values – why?</a:t>
            </a:r>
            <a:endParaRPr lang="en-US" dirty="0" smtClean="0"/>
          </a:p>
          <a:p>
            <a:pPr lvl="1"/>
            <a:r>
              <a:rPr lang="en-US" dirty="0" smtClean="0"/>
              <a:t>Don’t have to figure out which “21”s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50145" y="2592263"/>
            <a:ext cx="301929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(value &lt; 21)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7114" y="4561432"/>
            <a:ext cx="600977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customerAge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DRINKING_AGE)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502568" y="4981076"/>
            <a:ext cx="1949116" cy="0"/>
          </a:xfrm>
          <a:prstGeom prst="straightConnector1">
            <a:avLst/>
          </a:prstGeom>
          <a:ln w="57150">
            <a:solidFill>
              <a:srgbClr val="0000FF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967496" y="2982742"/>
            <a:ext cx="903204" cy="0"/>
          </a:xfrm>
          <a:prstGeom prst="straightConnector1">
            <a:avLst/>
          </a:prstGeom>
          <a:ln w="57150">
            <a:solidFill>
              <a:srgbClr val="FF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69442" y="243837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76887" y="446770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5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/>
      <p:bldP spid="1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“Magic” Everything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also have “magic” characters or strings</a:t>
            </a:r>
          </a:p>
          <a:p>
            <a:pPr lvl="1"/>
            <a:r>
              <a:rPr lang="en-US" dirty="0" smtClean="0"/>
              <a:t>Use constants to prevent </a:t>
            </a:r>
            <a:r>
              <a:rPr lang="en-US" u="sng" dirty="0" smtClean="0"/>
              <a:t>any</a:t>
            </a:r>
            <a:r>
              <a:rPr lang="en-US" dirty="0" smtClean="0"/>
              <a:t> “magic” values</a:t>
            </a:r>
          </a:p>
          <a:p>
            <a:r>
              <a:rPr lang="en-US" dirty="0" smtClean="0"/>
              <a:t>For example, a blackjack program that uses </a:t>
            </a:r>
            <a:br>
              <a:rPr lang="en-US" dirty="0" smtClean="0"/>
            </a:br>
            <a:r>
              <a:rPr lang="en-US" dirty="0" smtClean="0"/>
              <a:t>the chars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 smtClean="0"/>
              <a:t>” for hit, and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” for stay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Which of these options is easier to understand?</a:t>
            </a:r>
          </a:p>
          <a:p>
            <a:pPr lvl="1"/>
            <a:r>
              <a:rPr lang="en-US" dirty="0" smtClean="0"/>
              <a:t>Which is easier to update if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872416" y="4160515"/>
            <a:ext cx="43885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"H"):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60933" y="400662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72415" y="4804096"/>
            <a:ext cx="438851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userChoice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HIT):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6869" y="469833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8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9" grpId="0" animBg="1"/>
      <p:bldP spid="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Constants Really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 smtClean="0"/>
              <a:t>In some languages (like C, C++, and Java), you can create variables that CANNOT be changed</a:t>
            </a:r>
          </a:p>
          <a:p>
            <a:pPr lvl="3"/>
            <a:endParaRPr lang="en-US" dirty="0"/>
          </a:p>
          <a:p>
            <a:r>
              <a:rPr lang="en-US" dirty="0" smtClean="0"/>
              <a:t>This is </a:t>
            </a:r>
            <a:r>
              <a:rPr lang="en-US" u="sng" dirty="0" smtClean="0"/>
              <a:t>not possible</a:t>
            </a:r>
            <a:r>
              <a:rPr lang="en-US" dirty="0" smtClean="0"/>
              <a:t> with Python variables</a:t>
            </a:r>
          </a:p>
          <a:p>
            <a:pPr lvl="1"/>
            <a:r>
              <a:rPr lang="en-US" sz="3200" dirty="0" smtClean="0"/>
              <a:t>Part of why coding standards are so important</a:t>
            </a:r>
          </a:p>
          <a:p>
            <a:pPr lvl="1"/>
            <a:r>
              <a:rPr lang="en-US" sz="3200" dirty="0" smtClean="0"/>
              <a:t>If you see code that changes the value of a variable called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MAX_ENROLL</a:t>
            </a:r>
            <a:r>
              <a:rPr lang="en-US" sz="3200" dirty="0" smtClean="0"/>
              <a:t>, you know that’s a constant, and </a:t>
            </a:r>
            <a:r>
              <a:rPr lang="en-US" sz="3200" i="1" dirty="0" smtClean="0"/>
              <a:t>shouldn’t</a:t>
            </a:r>
            <a:r>
              <a:rPr lang="en-US" sz="3200" dirty="0" smtClean="0"/>
              <a:t> be changed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14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Note: Version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run any Python code, you need to tell GL you want to use Python 3 instead: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enable python33 bash</a:t>
            </a:r>
          </a:p>
          <a:p>
            <a:pPr marL="1371600" lvl="3" indent="0">
              <a:buNone/>
            </a:pPr>
            <a:endParaRPr lang="en-US" dirty="0" smtClean="0"/>
          </a:p>
          <a:p>
            <a:r>
              <a:rPr lang="en-US" dirty="0" smtClean="0"/>
              <a:t>You can double-check which version </a:t>
            </a:r>
            <a:r>
              <a:rPr lang="en-US" dirty="0" smtClean="0"/>
              <a:t>i</a:t>
            </a:r>
            <a:r>
              <a:rPr lang="en-US" dirty="0" smtClean="0"/>
              <a:t>s running </a:t>
            </a:r>
            <a:r>
              <a:rPr lang="en-US" dirty="0" smtClean="0"/>
              <a:t>with </a:t>
            </a:r>
            <a:r>
              <a:rPr lang="en-US" dirty="0" smtClean="0"/>
              <a:t>the command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python –v</a:t>
            </a:r>
          </a:p>
          <a:p>
            <a:pPr lvl="1"/>
            <a:r>
              <a:rPr lang="en-US" dirty="0" smtClean="0"/>
              <a:t>It will print out a bunch of text, but near the bottom </a:t>
            </a:r>
            <a:r>
              <a:rPr lang="en-US" dirty="0"/>
              <a:t>you should see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Python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3.3.2</a:t>
            </a:r>
            <a:r>
              <a:rPr lang="en-US" dirty="0" smtClean="0"/>
              <a:t>”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74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typing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python -v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2849563"/>
            <a:ext cx="77343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68753" y="4680284"/>
            <a:ext cx="4360445" cy="27432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1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Lab </a:t>
            </a:r>
            <a:r>
              <a:rPr lang="en-US" dirty="0" smtClean="0"/>
              <a:t>1 </a:t>
            </a:r>
            <a:r>
              <a:rPr lang="en-US" dirty="0" smtClean="0"/>
              <a:t>is </a:t>
            </a:r>
            <a:r>
              <a:rPr lang="en-US" dirty="0" smtClean="0"/>
              <a:t>happening this </a:t>
            </a:r>
            <a:r>
              <a:rPr lang="en-US" dirty="0" smtClean="0"/>
              <a:t>week!</a:t>
            </a:r>
          </a:p>
          <a:p>
            <a:pPr lvl="1"/>
            <a:r>
              <a:rPr lang="en-US" dirty="0" smtClean="0"/>
              <a:t>First graded lab; attend your assigned section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Homework 2 </a:t>
            </a:r>
            <a:r>
              <a:rPr lang="en-US" dirty="0" smtClean="0"/>
              <a:t>will be out Monday night</a:t>
            </a:r>
            <a:endParaRPr lang="en-US" dirty="0" smtClean="0"/>
          </a:p>
          <a:p>
            <a:pPr lvl="1"/>
            <a:r>
              <a:rPr lang="en-US" dirty="0" smtClean="0"/>
              <a:t>Due by </a:t>
            </a:r>
            <a:r>
              <a:rPr lang="en-US" dirty="0" smtClean="0"/>
              <a:t>Monday (Feb 15th) </a:t>
            </a:r>
            <a:r>
              <a:rPr lang="en-US" dirty="0" smtClean="0"/>
              <a:t>at 8:59:59 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Both of these assignments are on </a:t>
            </a:r>
            <a:r>
              <a:rPr lang="en-US" dirty="0" smtClean="0"/>
              <a:t>Blackboard</a:t>
            </a:r>
          </a:p>
          <a:p>
            <a:pPr lvl="1"/>
            <a:r>
              <a:rPr lang="en-US" dirty="0" smtClean="0"/>
              <a:t>Complete Academic Integrity Quiz to see HW2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learn more about expressions</a:t>
            </a:r>
          </a:p>
          <a:p>
            <a:r>
              <a:rPr lang="en-US" dirty="0" smtClean="0"/>
              <a:t>To learn Python’s operators</a:t>
            </a:r>
          </a:p>
          <a:p>
            <a:pPr lvl="1"/>
            <a:r>
              <a:rPr lang="en-US" dirty="0" smtClean="0"/>
              <a:t>Including mod and integer division</a:t>
            </a:r>
          </a:p>
          <a:p>
            <a:r>
              <a:rPr lang="en-US" dirty="0" smtClean="0"/>
              <a:t>To understand the order of operations</a:t>
            </a:r>
          </a:p>
          <a:p>
            <a:r>
              <a:rPr lang="en-US" dirty="0" smtClean="0"/>
              <a:t>To learn more about types</a:t>
            </a:r>
          </a:p>
          <a:p>
            <a:pPr lvl="1"/>
            <a:r>
              <a:rPr lang="en-US" dirty="0" smtClean="0"/>
              <a:t>How to cast to a type</a:t>
            </a:r>
          </a:p>
          <a:p>
            <a:r>
              <a:rPr lang="en-US" dirty="0" smtClean="0"/>
              <a:t>To understand the use of constants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29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1076"/>
            <a:ext cx="8470232" cy="4156799"/>
          </a:xfrm>
        </p:spPr>
        <p:txBody>
          <a:bodyPr/>
          <a:lstStyle/>
          <a:p>
            <a:r>
              <a:rPr lang="en-US" dirty="0" smtClean="0"/>
              <a:t>Write a program that gets a price from the user, and </a:t>
            </a:r>
            <a:r>
              <a:rPr lang="en-US" dirty="0"/>
              <a:t>uses </a:t>
            </a:r>
            <a:r>
              <a:rPr lang="en-US" dirty="0" smtClean="0"/>
              <a:t>arithmetic operators to </a:t>
            </a:r>
            <a:r>
              <a:rPr lang="en-US" dirty="0"/>
              <a:t>calculate the dollars and pennies (</a:t>
            </a:r>
            <a:r>
              <a:rPr lang="en-US" i="1" dirty="0"/>
              <a:t>e.g.</a:t>
            </a:r>
            <a:r>
              <a:rPr lang="en-US" dirty="0"/>
              <a:t>, </a:t>
            </a:r>
            <a:r>
              <a:rPr lang="en-US" dirty="0" smtClean="0"/>
              <a:t>7.55 = $7, 55¢)</a:t>
            </a:r>
          </a:p>
          <a:p>
            <a:pPr lvl="1"/>
            <a:r>
              <a:rPr lang="en-US" dirty="0" smtClean="0"/>
              <a:t>Update the program to check if the value is negative, and print out an error message if it is</a:t>
            </a:r>
          </a:p>
          <a:p>
            <a:r>
              <a:rPr lang="en-US" dirty="0" smtClean="0"/>
              <a:t>Explain why you would use constants in a program.  Give an illustrative example.</a:t>
            </a:r>
          </a:p>
          <a:p>
            <a:r>
              <a:rPr lang="en-US" dirty="0" smtClean="0"/>
              <a:t>Write a program that calculates the volume of a cylinder.  (Try to write it using exponentiation!)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0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Expressions are code that produces or calculates new data and data values</a:t>
            </a:r>
          </a:p>
          <a:p>
            <a:pPr lvl="3"/>
            <a:endParaRPr lang="en-US" dirty="0"/>
          </a:p>
          <a:p>
            <a:r>
              <a:rPr lang="en-US" dirty="0" smtClean="0"/>
              <a:t>Allow us to program interesting things</a:t>
            </a:r>
          </a:p>
          <a:p>
            <a:pPr lvl="3"/>
            <a:endParaRPr lang="en-US" dirty="0"/>
          </a:p>
          <a:p>
            <a:r>
              <a:rPr lang="en-US" dirty="0" smtClean="0"/>
              <a:t>Always on the </a:t>
            </a:r>
            <a:r>
              <a:rPr lang="en-US" b="1" dirty="0" smtClean="0"/>
              <a:t>right hand side </a:t>
            </a:r>
            <a:r>
              <a:rPr lang="en-US" dirty="0" smtClean="0"/>
              <a:t>of the assignment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726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5786" y="2434891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86" y="294143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86" y="344797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86" y="3954520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86" y="446106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86" y="496760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86" y="547414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 smtClean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"Hello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!" = message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5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Python’s Operators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4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</a:t>
            </a:r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i="1" dirty="0"/>
              <a:t>Operators</a:t>
            </a:r>
            <a:r>
              <a:rPr lang="en-US" dirty="0"/>
              <a:t> are the constructs which can manipulate the value of </a:t>
            </a:r>
            <a:r>
              <a:rPr lang="en-US" i="1" dirty="0" smtClean="0"/>
              <a:t>operands</a:t>
            </a:r>
            <a:endParaRPr lang="en-US" i="1" dirty="0"/>
          </a:p>
          <a:p>
            <a:r>
              <a:rPr lang="en-US" dirty="0"/>
              <a:t>Consider the </a:t>
            </a:r>
            <a:r>
              <a:rPr lang="en-US" dirty="0" smtClean="0"/>
              <a:t>expression: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Here,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dirty="0" smtClean="0"/>
              <a:t> is the operand </a:t>
            </a:r>
            <a:r>
              <a:rPr lang="en-US" dirty="0"/>
              <a:t>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/>
              <a:t> is </a:t>
            </a:r>
            <a:r>
              <a:rPr lang="en-US" dirty="0" smtClean="0"/>
              <a:t>the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86590" y="4484268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operand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1623576" y="3869970"/>
            <a:ext cx="422481" cy="806114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40774" y="4484269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operator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573379" y="4061786"/>
            <a:ext cx="405069" cy="4224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76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/>
              <a:t>Comparison (Relational)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Bitwise 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/>
              <a:t>Identity 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511841" y="1671571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06114" y="2041937"/>
            <a:ext cx="3705727" cy="460631"/>
          </a:xfrm>
          <a:prstGeom prst="round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48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16908</TotalTime>
  <Words>1615</Words>
  <Application>Microsoft Office PowerPoint</Application>
  <PresentationFormat>On-screen Show (4:3)</PresentationFormat>
  <Paragraphs>408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CMSC201  Computer Science I for Majors  Lecture 04 – Expressions</vt:lpstr>
      <vt:lpstr>Last Class We Covered</vt:lpstr>
      <vt:lpstr>Any Questions from Last Time?</vt:lpstr>
      <vt:lpstr>Today’s Objectives</vt:lpstr>
      <vt:lpstr>Expressions</vt:lpstr>
      <vt:lpstr>Pop Quiz!</vt:lpstr>
      <vt:lpstr>Python’s Operators</vt:lpstr>
      <vt:lpstr>Python Basic Operators</vt:lpstr>
      <vt:lpstr>Types of Operators in Python</vt:lpstr>
      <vt:lpstr>Operators in Python</vt:lpstr>
      <vt:lpstr>Operators – Addition &amp; Subtraction</vt:lpstr>
      <vt:lpstr>Operators – Multiplication &amp; Division</vt:lpstr>
      <vt:lpstr>Operators – Integer Division</vt:lpstr>
      <vt:lpstr>Examples: Integer Division</vt:lpstr>
      <vt:lpstr>Operators – Modulo</vt:lpstr>
      <vt:lpstr>Examples: Mod</vt:lpstr>
      <vt:lpstr>Modulo Answers</vt:lpstr>
      <vt:lpstr>Operators – Exponentiation</vt:lpstr>
      <vt:lpstr>Order of Operations</vt:lpstr>
      <vt:lpstr>Types in Python</vt:lpstr>
      <vt:lpstr>Variable Types</vt:lpstr>
      <vt:lpstr>Finding a Variable’s Type</vt:lpstr>
      <vt:lpstr>Quick Note: Python Interpreter</vt:lpstr>
      <vt:lpstr>Division: Floats and Integers</vt:lpstr>
      <vt:lpstr>Division Examples</vt:lpstr>
      <vt:lpstr>Floating Point Errors</vt:lpstr>
      <vt:lpstr>Casting to a Type</vt:lpstr>
      <vt:lpstr>Casting to a Type: Assignment</vt:lpstr>
      <vt:lpstr>Casting to a Type: Assignment</vt:lpstr>
      <vt:lpstr>Constants</vt:lpstr>
      <vt:lpstr>What are Constants?</vt:lpstr>
      <vt:lpstr>Using Constants</vt:lpstr>
      <vt:lpstr>“Magic” Numbers</vt:lpstr>
      <vt:lpstr>“Magic” Numbers Example</vt:lpstr>
      <vt:lpstr>“Magic” Everything</vt:lpstr>
      <vt:lpstr>Are Constants Really Constant?</vt:lpstr>
      <vt:lpstr>Quick Note: Version of Python</vt:lpstr>
      <vt:lpstr>Version of Python</vt:lpstr>
      <vt:lpstr>Announcements</vt:lpstr>
      <vt:lpstr>Practice Problems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178</cp:revision>
  <dcterms:created xsi:type="dcterms:W3CDTF">2014-05-05T14:25:42Z</dcterms:created>
  <dcterms:modified xsi:type="dcterms:W3CDTF">2016-02-09T02:37:52Z</dcterms:modified>
</cp:coreProperties>
</file>